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58" r:id="rId16"/>
    <p:sldId id="274" r:id="rId17"/>
    <p:sldId id="277" r:id="rId18"/>
    <p:sldId id="278" r:id="rId19"/>
    <p:sldId id="282" r:id="rId20"/>
    <p:sldId id="283" r:id="rId21"/>
    <p:sldId id="284" r:id="rId22"/>
    <p:sldId id="285" r:id="rId23"/>
    <p:sldId id="259" r:id="rId24"/>
    <p:sldId id="288" r:id="rId25"/>
    <p:sldId id="292" r:id="rId26"/>
    <p:sldId id="294" r:id="rId27"/>
    <p:sldId id="300" r:id="rId28"/>
    <p:sldId id="291" r:id="rId29"/>
    <p:sldId id="296" r:id="rId30"/>
    <p:sldId id="297" r:id="rId31"/>
    <p:sldId id="298" r:id="rId32"/>
    <p:sldId id="299" r:id="rId33"/>
    <p:sldId id="260" r:id="rId34"/>
    <p:sldId id="301" r:id="rId35"/>
    <p:sldId id="304" r:id="rId36"/>
    <p:sldId id="305" r:id="rId37"/>
    <p:sldId id="306" r:id="rId38"/>
    <p:sldId id="307" r:id="rId39"/>
    <p:sldId id="308" r:id="rId40"/>
    <p:sldId id="309" r:id="rId41"/>
    <p:sldId id="261" r:id="rId42"/>
    <p:sldId id="310" r:id="rId43"/>
    <p:sldId id="311" r:id="rId44"/>
    <p:sldId id="312" r:id="rId45"/>
    <p:sldId id="317" r:id="rId46"/>
    <p:sldId id="313" r:id="rId47"/>
    <p:sldId id="314" r:id="rId48"/>
    <p:sldId id="315" r:id="rId49"/>
    <p:sldId id="316" r:id="rId50"/>
  </p:sldIdLst>
  <p:sldSz cx="9144000" cy="6858000" type="screen4x3"/>
  <p:notesSz cx="6858000" cy="9144000"/>
  <p:embeddedFontLst>
    <p:embeddedFont>
      <p:font typeface="Book Antiqua" pitchFamily="18" charset="0"/>
      <p:regular r:id="rId51"/>
      <p:bold r:id="rId52"/>
      <p:italic r:id="rId53"/>
      <p:boldItalic r:id="rId54"/>
    </p:embeddedFont>
    <p:embeddedFont>
      <p:font typeface="SwingSet BB" pitchFamily="34" charset="0"/>
      <p:regular r:id="rId5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3.fntdata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font" Target="fonts/font1.fntdata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19501" y="2400465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762000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1"/>
            <a:ext cx="8305799" cy="4297362"/>
          </a:xfrm>
        </p:spPr>
        <p:txBody>
          <a:bodyPr/>
          <a:lstStyle>
            <a:lvl1pPr marL="633413" indent="-633413">
              <a:defRPr sz="3200"/>
            </a:lvl1pPr>
            <a:lvl2pPr marL="911225" indent="-493713">
              <a:defRPr sz="2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96099" y="998220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713E4AA-BD86-4746-A731-60F4871A60A4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0B888F5-ED72-4F60-A4E0-14AB878748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8001000" cy="1731982"/>
          </a:xfrm>
        </p:spPr>
        <p:txBody>
          <a:bodyPr/>
          <a:lstStyle/>
          <a:p>
            <a:r>
              <a:rPr lang="en-US" sz="12000" dirty="0" smtClean="0">
                <a:latin typeface="SwingSet BB" pitchFamily="34" charset="0"/>
              </a:rPr>
              <a:t>Walking With God</a:t>
            </a:r>
            <a:endParaRPr lang="en-US" sz="12000" dirty="0">
              <a:latin typeface="SwingSet B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581400"/>
            <a:ext cx="4038600" cy="2514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West Side</a:t>
            </a:r>
          </a:p>
          <a:p>
            <a:r>
              <a:rPr lang="en-US" sz="3000" dirty="0" smtClean="0"/>
              <a:t>church of Christ</a:t>
            </a:r>
          </a:p>
          <a:p>
            <a:r>
              <a:rPr lang="en-US" dirty="0" smtClean="0"/>
              <a:t>Summer Bible Study Series</a:t>
            </a:r>
          </a:p>
          <a:p>
            <a:r>
              <a:rPr lang="en-US" sz="3000" dirty="0" smtClean="0"/>
              <a:t>June 18-22, 2012</a:t>
            </a:r>
            <a:endParaRPr 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415145"/>
            <a:ext cx="3885288" cy="286702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697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571999"/>
          </a:xfrm>
        </p:spPr>
        <p:txBody>
          <a:bodyPr>
            <a:normAutofit/>
          </a:bodyPr>
          <a:lstStyle/>
          <a:p>
            <a:r>
              <a:rPr lang="en-US" b="1" dirty="0" smtClean="0"/>
              <a:t>God is our Father </a:t>
            </a:r>
            <a:r>
              <a:rPr lang="en-US" dirty="0" smtClean="0"/>
              <a:t>(1 John 3:1-3)</a:t>
            </a:r>
          </a:p>
          <a:p>
            <a:r>
              <a:rPr lang="en-US" b="1" dirty="0" smtClean="0"/>
              <a:t>Jesus is our High Priest </a:t>
            </a:r>
            <a:r>
              <a:rPr lang="en-US" dirty="0" smtClean="0"/>
              <a:t>(1 Cor. 8:6)</a:t>
            </a:r>
          </a:p>
          <a:p>
            <a:r>
              <a:rPr lang="en-US" b="1" dirty="0" smtClean="0"/>
              <a:t>Holy Spirit is our Guide </a:t>
            </a:r>
            <a:r>
              <a:rPr lang="en-US" dirty="0" smtClean="0"/>
              <a:t>(Eph. 6:17)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It is not enough to learn about Jesus.  We must imitate Him.  Learn and Obey.  Put Him first in our lives.  </a:t>
            </a:r>
            <a:r>
              <a:rPr lang="en-US" b="1" i="1" dirty="0" smtClean="0"/>
              <a:t>When we live for Him we are blessed by God!</a:t>
            </a:r>
            <a:endParaRPr lang="en-US" b="1" i="1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b="1" dirty="0" smtClean="0"/>
              <a:t>The Blessings of Discipleship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2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What does it mean to forsake all to follow Christ?  Give examples… (cf. Mark 10:17-22)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3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What are some things that Christ requires we do (or not do) to continue as His disciples?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What does it mean for Jesus Christ to be our Lord? Our High Priest?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r>
              <a:rPr lang="en-US" b="1" dirty="0" smtClean="0"/>
              <a:t>Philippians 3:1-11</a:t>
            </a:r>
          </a:p>
          <a:p>
            <a:pPr lvl="1"/>
            <a:r>
              <a:rPr lang="en-US" dirty="0" smtClean="0"/>
              <a:t>He gave up all he had to become a bondservant of Jesus Christ</a:t>
            </a:r>
          </a:p>
          <a:p>
            <a:pPr lvl="1"/>
            <a:r>
              <a:rPr lang="en-US" dirty="0" smtClean="0"/>
              <a:t>Pharisee, Roman citizen, important Jew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Character Study - Paul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1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001000" cy="2265382"/>
          </a:xfrm>
        </p:spPr>
        <p:txBody>
          <a:bodyPr/>
          <a:lstStyle/>
          <a:p>
            <a:r>
              <a:rPr lang="en-US" sz="8000" dirty="0" smtClean="0">
                <a:latin typeface="SwingSet BB" pitchFamily="34" charset="0"/>
              </a:rPr>
              <a:t>Walking With God</a:t>
            </a:r>
            <a:br>
              <a:rPr lang="en-US" sz="8000" dirty="0" smtClean="0">
                <a:latin typeface="SwingSet BB" pitchFamily="34" charset="0"/>
              </a:rPr>
            </a:br>
            <a:r>
              <a:rPr lang="en-US" sz="6000" dirty="0" smtClean="0">
                <a:solidFill>
                  <a:schemeClr val="accent3"/>
                </a:solidFill>
                <a:latin typeface="SwingSet BB" pitchFamily="34" charset="0"/>
              </a:rPr>
              <a:t>Worshippers of God</a:t>
            </a:r>
            <a:endParaRPr lang="en-US" sz="6000" dirty="0">
              <a:solidFill>
                <a:schemeClr val="accent3"/>
              </a:solidFill>
              <a:latin typeface="SwingSet B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581400"/>
            <a:ext cx="4419600" cy="2514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Tuesday</a:t>
            </a:r>
          </a:p>
          <a:p>
            <a:endParaRPr lang="en-US" sz="1200" b="1" dirty="0" smtClean="0"/>
          </a:p>
          <a:p>
            <a:r>
              <a:rPr lang="en-US" sz="3200" dirty="0" smtClean="0"/>
              <a:t>What must we do to please God as we worship Him?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400"/>
            <a:ext cx="3116680" cy="229985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7159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5719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God is worthy of praise and worship </a:t>
            </a:r>
            <a:r>
              <a:rPr lang="en-US" sz="2800" dirty="0" smtClean="0"/>
              <a:t>(Psalm 8)</a:t>
            </a:r>
          </a:p>
          <a:p>
            <a:pPr lvl="1"/>
            <a:r>
              <a:rPr lang="en-US" dirty="0" smtClean="0"/>
              <a:t>Worship can be individual (ex: prayer in a closet), or collectively at an assembly</a:t>
            </a:r>
          </a:p>
          <a:p>
            <a:pPr lvl="1"/>
            <a:r>
              <a:rPr lang="en-US" dirty="0" smtClean="0"/>
              <a:t>Some acts of worship are done in the assemblies of the saints (L.S., Cont., cf. Acts 20:7; 1 Corinthians 16:1-2)</a:t>
            </a:r>
          </a:p>
          <a:p>
            <a:pPr lvl="1"/>
            <a:r>
              <a:rPr lang="en-US" dirty="0" smtClean="0"/>
              <a:t>Christians sang, prayed, taught etc., both privately and in the assemblies.</a:t>
            </a:r>
          </a:p>
          <a:p>
            <a:r>
              <a:rPr lang="en-US" sz="2800" b="1" dirty="0" smtClean="0"/>
              <a:t>Worship serves to exhort </a:t>
            </a:r>
            <a:r>
              <a:rPr lang="en-US" sz="2800" dirty="0" smtClean="0"/>
              <a:t>(Heb. 10:24-25)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4:21-24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8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571999"/>
          </a:xfrm>
        </p:spPr>
        <p:txBody>
          <a:bodyPr/>
          <a:lstStyle/>
          <a:p>
            <a:r>
              <a:rPr lang="en-US" b="1" dirty="0" smtClean="0"/>
              <a:t>Proper Spirit </a:t>
            </a:r>
            <a:r>
              <a:rPr lang="en-US" dirty="0" smtClean="0"/>
              <a:t>(Matthew 6:5-8)</a:t>
            </a:r>
          </a:p>
          <a:p>
            <a:pPr lvl="1"/>
            <a:r>
              <a:rPr lang="en-US" dirty="0" smtClean="0"/>
              <a:t>Hypocrisy/Pleasing men make worship vain</a:t>
            </a:r>
          </a:p>
          <a:p>
            <a:pPr lvl="1"/>
            <a:r>
              <a:rPr lang="en-US" dirty="0" smtClean="0"/>
              <a:t>Sin can interfere with acceptable worship (Amos 5:18-24)</a:t>
            </a:r>
          </a:p>
          <a:p>
            <a:r>
              <a:rPr lang="en-US" b="1" dirty="0" smtClean="0"/>
              <a:t>In accord with Truth </a:t>
            </a:r>
            <a:r>
              <a:rPr lang="en-US" dirty="0" smtClean="0"/>
              <a:t>(Matthew 7:21-23)</a:t>
            </a:r>
          </a:p>
          <a:p>
            <a:pPr lvl="1"/>
            <a:r>
              <a:rPr lang="en-US" dirty="0" smtClean="0"/>
              <a:t>As in all things, scripture equips us with the answers regarding how we are to worship God (2 Timothy 3:16-17)</a:t>
            </a:r>
          </a:p>
          <a:p>
            <a:pPr lvl="1"/>
            <a:r>
              <a:rPr lang="en-US" dirty="0" smtClean="0"/>
              <a:t>Commands and Approved Examples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054250"/>
          </a:xfrm>
        </p:spPr>
        <p:txBody>
          <a:bodyPr/>
          <a:lstStyle/>
          <a:p>
            <a:r>
              <a:rPr lang="en-US" sz="3600" b="1" dirty="0" smtClean="0"/>
              <a:t>How do we know our worship is pleasing to God?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703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571999"/>
          </a:xfrm>
        </p:spPr>
        <p:txBody>
          <a:bodyPr>
            <a:normAutofit/>
          </a:bodyPr>
          <a:lstStyle/>
          <a:p>
            <a:r>
              <a:rPr lang="en-US" b="1" dirty="0" smtClean="0"/>
              <a:t>Prayer </a:t>
            </a:r>
            <a:r>
              <a:rPr lang="en-US" dirty="0" smtClean="0"/>
              <a:t>(Acts 4:23-32)</a:t>
            </a:r>
          </a:p>
          <a:p>
            <a:r>
              <a:rPr lang="en-US" b="1" dirty="0" smtClean="0"/>
              <a:t>Singing </a:t>
            </a:r>
            <a:r>
              <a:rPr lang="en-US" dirty="0" smtClean="0"/>
              <a:t>(Eph. 5:19; Col. 3:16; Heb. 13:15)</a:t>
            </a:r>
          </a:p>
          <a:p>
            <a:r>
              <a:rPr lang="en-US" b="1" dirty="0" smtClean="0"/>
              <a:t>Teaching</a:t>
            </a:r>
            <a:r>
              <a:rPr lang="en-US" dirty="0" smtClean="0"/>
              <a:t> (Acts 20:7, Paul’s example)</a:t>
            </a:r>
          </a:p>
          <a:p>
            <a:r>
              <a:rPr lang="en-US" b="1" dirty="0" smtClean="0"/>
              <a:t>Lord’s Supper </a:t>
            </a:r>
            <a:r>
              <a:rPr lang="en-US" dirty="0" smtClean="0"/>
              <a:t>(1 Corinthians 11:23-26)</a:t>
            </a:r>
          </a:p>
          <a:p>
            <a:r>
              <a:rPr lang="en-US" b="1" dirty="0" smtClean="0"/>
              <a:t>Giving</a:t>
            </a:r>
            <a:r>
              <a:rPr lang="en-US" dirty="0" smtClean="0"/>
              <a:t> (1 Cor. 16:1-2; 2 Cor. 9:7)</a:t>
            </a:r>
          </a:p>
          <a:p>
            <a:endParaRPr lang="en-US" sz="800" dirty="0"/>
          </a:p>
          <a:p>
            <a:pPr marL="0" indent="0">
              <a:buNone/>
            </a:pPr>
            <a:r>
              <a:rPr lang="en-US" sz="2800" dirty="0" smtClean="0"/>
              <a:t>God deserves our worship.  Worship to God encourages and edifies us. Our worship must be with a  proper spirit, and in accord with truth.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Worshipping God</a:t>
            </a:r>
            <a:br>
              <a:rPr lang="en-US" sz="3600" b="1" dirty="0" smtClean="0"/>
            </a:br>
            <a:r>
              <a:rPr lang="en-US" sz="3600" dirty="0" smtClean="0"/>
              <a:t>(Psalm 95:1-7)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5842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Discuss the attributes and accomplishments of God which make Him worthy of our worship.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0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001000" cy="2265382"/>
          </a:xfrm>
        </p:spPr>
        <p:txBody>
          <a:bodyPr/>
          <a:lstStyle/>
          <a:p>
            <a:r>
              <a:rPr lang="en-US" sz="8000" dirty="0" smtClean="0">
                <a:latin typeface="SwingSet BB" pitchFamily="34" charset="0"/>
              </a:rPr>
              <a:t>Walking With God</a:t>
            </a:r>
            <a:br>
              <a:rPr lang="en-US" sz="8000" dirty="0" smtClean="0">
                <a:latin typeface="SwingSet BB" pitchFamily="34" charset="0"/>
              </a:rPr>
            </a:br>
            <a:r>
              <a:rPr lang="en-US" sz="6000" dirty="0" smtClean="0">
                <a:solidFill>
                  <a:schemeClr val="accent3"/>
                </a:solidFill>
                <a:latin typeface="SwingSet BB" pitchFamily="34" charset="0"/>
              </a:rPr>
              <a:t>Students of the Master</a:t>
            </a:r>
            <a:endParaRPr lang="en-US" sz="6000" dirty="0">
              <a:solidFill>
                <a:schemeClr val="accent3"/>
              </a:solidFill>
              <a:latin typeface="SwingSet B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581400"/>
            <a:ext cx="4419600" cy="2514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Monday</a:t>
            </a:r>
          </a:p>
          <a:p>
            <a:endParaRPr lang="en-US" sz="1200" b="1" dirty="0" smtClean="0"/>
          </a:p>
          <a:p>
            <a:r>
              <a:rPr lang="en-US" sz="3200" dirty="0" smtClean="0"/>
              <a:t>What does it mean to be a disciple?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400"/>
            <a:ext cx="3116680" cy="229985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24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What does the phrase “worship God in spirit” mean?</a:t>
            </a:r>
          </a:p>
          <a:p>
            <a:pPr marL="0" indent="515938">
              <a:buNone/>
            </a:pPr>
            <a:endParaRPr lang="en-US" dirty="0"/>
          </a:p>
          <a:p>
            <a:pPr marL="0" indent="515938">
              <a:buNone/>
            </a:pPr>
            <a:r>
              <a:rPr lang="en-US" dirty="0" smtClean="0"/>
              <a:t>What does the phrase “worship God in truth” mean?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Some say that everything we do for God is worship.  What is wrong with that concept of worship?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r>
              <a:rPr lang="en-US" b="1" dirty="0" smtClean="0"/>
              <a:t>Daniel 6</a:t>
            </a:r>
          </a:p>
          <a:p>
            <a:pPr lvl="1"/>
            <a:r>
              <a:rPr lang="en-US" dirty="0" smtClean="0"/>
              <a:t>Diligent to pray 3 times a day</a:t>
            </a:r>
          </a:p>
          <a:p>
            <a:pPr lvl="1"/>
            <a:r>
              <a:rPr lang="en-US" dirty="0" smtClean="0"/>
              <a:t>Obeyed God rather than man</a:t>
            </a:r>
          </a:p>
          <a:p>
            <a:pPr lvl="1"/>
            <a:r>
              <a:rPr lang="en-US" dirty="0" smtClean="0"/>
              <a:t>Prayed even when his actions caused him to be persecuted for his zeal and faithfulness.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Character Study - Daniel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001000" cy="2265382"/>
          </a:xfrm>
        </p:spPr>
        <p:txBody>
          <a:bodyPr/>
          <a:lstStyle/>
          <a:p>
            <a:r>
              <a:rPr lang="en-US" sz="8000" dirty="0" smtClean="0">
                <a:latin typeface="SwingSet BB" pitchFamily="34" charset="0"/>
              </a:rPr>
              <a:t>Walking With God</a:t>
            </a:r>
            <a:br>
              <a:rPr lang="en-US" sz="8000" dirty="0" smtClean="0">
                <a:latin typeface="SwingSet BB" pitchFamily="34" charset="0"/>
              </a:rPr>
            </a:br>
            <a:r>
              <a:rPr lang="en-US" sz="6000" dirty="0" smtClean="0">
                <a:solidFill>
                  <a:schemeClr val="accent3"/>
                </a:solidFill>
                <a:latin typeface="SwingSet BB" pitchFamily="34" charset="0"/>
              </a:rPr>
              <a:t>Specialists of the Great Physician</a:t>
            </a:r>
            <a:endParaRPr lang="en-US" sz="6000" dirty="0">
              <a:solidFill>
                <a:schemeClr val="accent3"/>
              </a:solidFill>
              <a:latin typeface="SwingSet B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581400"/>
            <a:ext cx="4419600" cy="2514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Wednesday</a:t>
            </a:r>
          </a:p>
          <a:p>
            <a:endParaRPr lang="en-US" sz="1200" b="1" dirty="0" smtClean="0"/>
          </a:p>
          <a:p>
            <a:r>
              <a:rPr lang="en-US" sz="3200" dirty="0" smtClean="0"/>
              <a:t>We must study God’s word to develop and train ourselves.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400"/>
            <a:ext cx="3116680" cy="229985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7159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648199"/>
          </a:xfrm>
        </p:spPr>
        <p:txBody>
          <a:bodyPr/>
          <a:lstStyle/>
          <a:p>
            <a:r>
              <a:rPr lang="en-US" sz="2800" b="1" dirty="0" smtClean="0"/>
              <a:t>Image of physician healing the sick used by Jesus to describe His work in the world.</a:t>
            </a:r>
          </a:p>
          <a:p>
            <a:pPr lvl="1"/>
            <a:r>
              <a:rPr lang="en-US" dirty="0" smtClean="0"/>
              <a:t>Note:  Sinners are to repent! Christ came to heal us from the disease of sin!</a:t>
            </a:r>
          </a:p>
          <a:p>
            <a:r>
              <a:rPr lang="en-US" sz="2800" b="1" dirty="0" smtClean="0"/>
              <a:t>Jesus is the physician, the gospel is the cure! </a:t>
            </a:r>
            <a:r>
              <a:rPr lang="en-US" sz="2800" dirty="0" smtClean="0"/>
              <a:t>(1 Corinthians 1:17-24)</a:t>
            </a:r>
          </a:p>
          <a:p>
            <a:pPr lvl="1"/>
            <a:r>
              <a:rPr lang="en-US" sz="2400" dirty="0" smtClean="0"/>
              <a:t>In order to be effective in sharing the cure with others (preaching) we must be prepared!</a:t>
            </a:r>
          </a:p>
          <a:p>
            <a:pPr lvl="1"/>
            <a:r>
              <a:rPr lang="en-US" sz="2400" dirty="0" smtClean="0"/>
              <a:t>Preparation allows us to save ourselves and those who hear us! (1 Timothy 4:16)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5:27-32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2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Note: </a:t>
            </a:r>
            <a:r>
              <a:rPr lang="en-US" sz="2800" dirty="0" smtClean="0"/>
              <a:t>Significant to such study is the ability to rightly divide the word (cf. </a:t>
            </a:r>
          </a:p>
          <a:p>
            <a:r>
              <a:rPr lang="en-US" b="1" dirty="0" smtClean="0"/>
              <a:t>The word of God has the power to sanctify us </a:t>
            </a:r>
            <a:r>
              <a:rPr lang="en-US" dirty="0" smtClean="0"/>
              <a:t>(John 17:17)</a:t>
            </a:r>
          </a:p>
          <a:p>
            <a:r>
              <a:rPr lang="en-US" b="1" dirty="0" smtClean="0"/>
              <a:t>The word of God has the power to preserve us </a:t>
            </a:r>
            <a:r>
              <a:rPr lang="en-US" dirty="0" smtClean="0"/>
              <a:t>(Hosea 4:6; Acts 20:28-32)</a:t>
            </a:r>
          </a:p>
          <a:p>
            <a:r>
              <a:rPr lang="en-US" b="1" dirty="0" smtClean="0"/>
              <a:t>The word of God has the power to save us </a:t>
            </a:r>
            <a:r>
              <a:rPr lang="en-US" dirty="0" smtClean="0"/>
              <a:t>(James 1:21; John 12:48)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Bible Study is Important!</a:t>
            </a:r>
            <a:br>
              <a:rPr lang="en-US" sz="3600" b="1" dirty="0" smtClean="0"/>
            </a:br>
            <a:r>
              <a:rPr lang="en-US" sz="3600" dirty="0" smtClean="0"/>
              <a:t>(2 Timothy 3:16-17)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84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Set a regular time for study</a:t>
            </a:r>
          </a:p>
          <a:p>
            <a:r>
              <a:rPr lang="en-US" b="1" dirty="0" smtClean="0"/>
              <a:t>Study as a family </a:t>
            </a:r>
            <a:r>
              <a:rPr lang="en-US" dirty="0" smtClean="0"/>
              <a:t>(emp. on application)</a:t>
            </a:r>
          </a:p>
          <a:p>
            <a:r>
              <a:rPr lang="en-US" b="1" dirty="0" smtClean="0"/>
              <a:t>Pray before </a:t>
            </a:r>
            <a:r>
              <a:rPr lang="en-US" dirty="0" smtClean="0"/>
              <a:t>(Psa. 119:18)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b="1" dirty="0" smtClean="0"/>
              <a:t>during </a:t>
            </a:r>
            <a:r>
              <a:rPr lang="en-US" dirty="0" smtClean="0"/>
              <a:t>(5-6) </a:t>
            </a:r>
            <a:r>
              <a:rPr lang="en-US" b="1" dirty="0" smtClean="0"/>
              <a:t>and at end </a:t>
            </a:r>
            <a:r>
              <a:rPr lang="en-US" dirty="0" smtClean="0"/>
              <a:t>(10-11) </a:t>
            </a:r>
            <a:r>
              <a:rPr lang="en-US" b="1" dirty="0" smtClean="0"/>
              <a:t>of study</a:t>
            </a:r>
          </a:p>
          <a:p>
            <a:r>
              <a:rPr lang="en-US" b="1" dirty="0" smtClean="0"/>
              <a:t>Use Study Helps</a:t>
            </a:r>
          </a:p>
          <a:p>
            <a:r>
              <a:rPr lang="en-US" b="1" dirty="0" smtClean="0"/>
              <a:t>Most important, MAKE YOUR FAITH YOUR OWN!</a:t>
            </a:r>
            <a:endParaRPr lang="en-US" b="1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Practical Suggestions for Bible Study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51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Add 8 graces: </a:t>
            </a:r>
            <a:r>
              <a:rPr lang="en-US" sz="2800" dirty="0" smtClean="0"/>
              <a:t>(Faith, virtue, knowledge, self-control, perseverance, godliness, brotherly kindness, love)</a:t>
            </a:r>
          </a:p>
          <a:p>
            <a:r>
              <a:rPr lang="en-US" sz="2800" dirty="0" smtClean="0"/>
              <a:t>It takes diligence (vs. 5,10), but we are to “abound” in these graces (vs. 8)</a:t>
            </a:r>
          </a:p>
          <a:p>
            <a:r>
              <a:rPr lang="en-US" sz="2800" b="1" dirty="0" smtClean="0"/>
              <a:t>Reasons to grow and mature:</a:t>
            </a:r>
          </a:p>
          <a:p>
            <a:pPr lvl="1"/>
            <a:r>
              <a:rPr lang="en-US" dirty="0" smtClean="0"/>
              <a:t>Obtain grace and peace; avoid unfruitfulness; avoid spiritual nearsightedness; avoid stumbling; obtain a entrance to heaven!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200" b="1" dirty="0" smtClean="0"/>
              <a:t>We Must Train Ourselves to Grow Stronger!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 smtClean="0"/>
              <a:t>(2 Peter 1:5-7)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02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36538">
              <a:buNone/>
            </a:pPr>
            <a:r>
              <a:rPr lang="en-US" sz="2800" dirty="0" smtClean="0"/>
              <a:t>We want to be able to assist Jesus in his work of saving souls.  To do so, we must prepare ourselves to serve as “specialists” in the work of soul saving.</a:t>
            </a:r>
            <a:endParaRPr lang="en-US" dirty="0"/>
          </a:p>
          <a:p>
            <a:pPr marL="0" indent="236538">
              <a:buNone/>
            </a:pPr>
            <a:endParaRPr lang="en-US" sz="2800" dirty="0"/>
          </a:p>
          <a:p>
            <a:pPr marL="0" indent="236538">
              <a:buNone/>
            </a:pPr>
            <a:r>
              <a:rPr lang="en-US" sz="2800" dirty="0" smtClean="0"/>
              <a:t>Such preparation takes study, and training ourselves to be suitable servants.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 smtClean="0"/>
              <a:t>If we do this we will not fail!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How does the idea of a “Specialist” compare with our training as Christians?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Among Jesus’ instructions to His Apostles was </a:t>
            </a:r>
            <a:r>
              <a:rPr lang="en-US" sz="2800" b="1" dirty="0"/>
              <a:t>the command to “make disciples of all the </a:t>
            </a:r>
            <a:r>
              <a:rPr lang="en-US" sz="2800" b="1" dirty="0" smtClean="0"/>
              <a:t>nations”</a:t>
            </a:r>
          </a:p>
          <a:p>
            <a:pPr lvl="1"/>
            <a:r>
              <a:rPr lang="en-US" dirty="0" smtClean="0"/>
              <a:t>Accomplished through conversion and teaching!</a:t>
            </a:r>
          </a:p>
          <a:p>
            <a:pPr lvl="1"/>
            <a:r>
              <a:rPr lang="en-US" dirty="0" smtClean="0"/>
              <a:t>Definition (disciple – </a:t>
            </a:r>
            <a:r>
              <a:rPr lang="en-US" i="1" dirty="0" err="1" smtClean="0"/>
              <a:t>mathetes</a:t>
            </a:r>
            <a:r>
              <a:rPr lang="en-US" dirty="0" smtClean="0"/>
              <a:t>)  a learner.  i.e. a pupil – a disciple</a:t>
            </a:r>
          </a:p>
          <a:p>
            <a:pPr lvl="1"/>
            <a:r>
              <a:rPr lang="en-US" dirty="0" smtClean="0"/>
              <a:t>Vines: One who follows another’s teaching”</a:t>
            </a:r>
          </a:p>
          <a:p>
            <a:pPr lvl="1"/>
            <a:r>
              <a:rPr lang="en-US" dirty="0" smtClean="0"/>
              <a:t>Imitation, embracing another’s </a:t>
            </a:r>
            <a:r>
              <a:rPr lang="en-US" dirty="0" err="1" smtClean="0"/>
              <a:t>philosphy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28:18-20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Share with others some things that help you to be diligent in your Bible study.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Explain why “spiritual myopia” (“shortsighted unto blindness”) is such a good illustration to describe the untrained Christian.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4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r>
              <a:rPr lang="en-US" b="1" dirty="0" smtClean="0"/>
              <a:t>Hebrews 5:9 – 6:8</a:t>
            </a:r>
          </a:p>
          <a:p>
            <a:pPr lvl="1"/>
            <a:r>
              <a:rPr lang="en-US" dirty="0" smtClean="0"/>
              <a:t>A negative example</a:t>
            </a:r>
          </a:p>
          <a:p>
            <a:pPr lvl="1"/>
            <a:r>
              <a:rPr lang="en-US" dirty="0" smtClean="0"/>
              <a:t>They were not diligent in study and training</a:t>
            </a:r>
          </a:p>
          <a:p>
            <a:pPr lvl="1"/>
            <a:r>
              <a:rPr lang="en-US" dirty="0" smtClean="0"/>
              <a:t>They became weak</a:t>
            </a:r>
          </a:p>
          <a:p>
            <a:pPr lvl="1"/>
            <a:r>
              <a:rPr lang="en-US" dirty="0" smtClean="0"/>
              <a:t>They endangered their souls</a:t>
            </a:r>
          </a:p>
          <a:p>
            <a:pPr lvl="1"/>
            <a:r>
              <a:rPr lang="en-US" dirty="0" smtClean="0"/>
              <a:t>Not only were they not able to help others, they were in need of being helped themselves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sz="3600" dirty="0" smtClean="0"/>
              <a:t>Character Study – Hebrew Christians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59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001000" cy="2265382"/>
          </a:xfrm>
        </p:spPr>
        <p:txBody>
          <a:bodyPr/>
          <a:lstStyle/>
          <a:p>
            <a:r>
              <a:rPr lang="en-US" sz="8000" dirty="0" smtClean="0">
                <a:latin typeface="SwingSet BB" pitchFamily="34" charset="0"/>
              </a:rPr>
              <a:t>Walking With God</a:t>
            </a:r>
            <a:br>
              <a:rPr lang="en-US" sz="8000" dirty="0" smtClean="0">
                <a:latin typeface="SwingSet BB" pitchFamily="34" charset="0"/>
              </a:rPr>
            </a:br>
            <a:r>
              <a:rPr lang="en-US" sz="6000" dirty="0" smtClean="0">
                <a:solidFill>
                  <a:schemeClr val="accent3"/>
                </a:solidFill>
                <a:latin typeface="SwingSet BB" pitchFamily="34" charset="0"/>
              </a:rPr>
              <a:t>Enthusiasts of Spiritual Health</a:t>
            </a:r>
            <a:endParaRPr lang="en-US" sz="6000" dirty="0">
              <a:solidFill>
                <a:schemeClr val="accent3"/>
              </a:solidFill>
              <a:latin typeface="SwingSet B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581400"/>
            <a:ext cx="4419600" cy="2514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Thursday</a:t>
            </a:r>
          </a:p>
          <a:p>
            <a:endParaRPr lang="en-US" sz="1200" b="1" dirty="0" smtClean="0"/>
          </a:p>
          <a:p>
            <a:r>
              <a:rPr lang="en-US" sz="3200" dirty="0" smtClean="0"/>
              <a:t>We must avoid sin in order to protect our spiritual welfare.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400"/>
            <a:ext cx="3116680" cy="229985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7159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Conversion washes away sin (Acts 22:16)</a:t>
            </a:r>
          </a:p>
          <a:p>
            <a:pPr lvl="1"/>
            <a:r>
              <a:rPr lang="en-US" dirty="0" smtClean="0"/>
              <a:t>However, that doesn’t mean that our problems with sin come to an end.</a:t>
            </a:r>
          </a:p>
          <a:p>
            <a:pPr lvl="1"/>
            <a:r>
              <a:rPr lang="en-US" dirty="0" smtClean="0"/>
              <a:t>Sin is still possible (1 John 1:8-10)</a:t>
            </a:r>
          </a:p>
          <a:p>
            <a:pPr lvl="1"/>
            <a:r>
              <a:rPr lang="en-US" dirty="0" smtClean="0"/>
              <a:t>Satan is still working to destroy us!                    (1 Peter 5:8)</a:t>
            </a:r>
          </a:p>
          <a:p>
            <a:pPr lvl="1"/>
            <a:r>
              <a:rPr lang="en-US" dirty="0" smtClean="0"/>
              <a:t>To overcome sin, we must learn how to avoid temptation, how to resist it, and what to do if we stumble into sin. (1 John 2:1-2)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John 1:5-10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6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57199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1st stage:  Desire + Enticement (1:14)</a:t>
            </a:r>
          </a:p>
          <a:p>
            <a:pPr lvl="1"/>
            <a:r>
              <a:rPr lang="en-US" dirty="0" smtClean="0"/>
              <a:t>Note: Temptation is </a:t>
            </a:r>
            <a:r>
              <a:rPr lang="en-US" u="sng" dirty="0" smtClean="0"/>
              <a:t>not</a:t>
            </a:r>
            <a:r>
              <a:rPr lang="en-US" dirty="0" smtClean="0"/>
              <a:t> sin (Heb. 4:15; 2:18)</a:t>
            </a:r>
          </a:p>
          <a:p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stage:  Sin itself (1:15)</a:t>
            </a:r>
          </a:p>
          <a:p>
            <a:pPr lvl="1"/>
            <a:r>
              <a:rPr lang="en-US" dirty="0" smtClean="0"/>
              <a:t>Desire + Opportunity + Action = Sin</a:t>
            </a:r>
          </a:p>
          <a:p>
            <a:pPr lvl="1"/>
            <a:r>
              <a:rPr lang="en-US" dirty="0" smtClean="0"/>
              <a:t>Missing the mark (Romans 6:16-18)</a:t>
            </a:r>
          </a:p>
          <a:p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stage: Consequence – Death (1:15)</a:t>
            </a:r>
          </a:p>
          <a:p>
            <a:pPr lvl="1"/>
            <a:r>
              <a:rPr lang="en-US" dirty="0" smtClean="0"/>
              <a:t>Spiritual death – Separation (Isaiah 59:2)</a:t>
            </a:r>
          </a:p>
          <a:p>
            <a:pPr lvl="1"/>
            <a:r>
              <a:rPr lang="en-US" dirty="0" smtClean="0"/>
              <a:t>Eternal death – (Revelation 21:8)</a:t>
            </a:r>
          </a:p>
          <a:p>
            <a:pPr lvl="1"/>
            <a:r>
              <a:rPr lang="en-US" dirty="0" smtClean="0"/>
              <a:t>Avoid sin to be with God! (Revelation 21:6-7)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How Does Sin Develop?</a:t>
            </a:r>
            <a:br>
              <a:rPr lang="en-US" sz="3600" b="1" dirty="0" smtClean="0"/>
            </a:br>
            <a:r>
              <a:rPr lang="en-US" sz="3600" dirty="0" smtClean="0"/>
              <a:t>(James 1:12-15)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1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571999"/>
          </a:xfrm>
        </p:spPr>
        <p:txBody>
          <a:bodyPr>
            <a:normAutofit/>
          </a:bodyPr>
          <a:lstStyle/>
          <a:p>
            <a:r>
              <a:rPr lang="en-US" b="1" dirty="0" smtClean="0"/>
              <a:t>We change our desires</a:t>
            </a:r>
            <a:endParaRPr lang="en-US" dirty="0" smtClean="0"/>
          </a:p>
          <a:p>
            <a:r>
              <a:rPr lang="en-US" b="1" dirty="0" smtClean="0"/>
              <a:t>Avoid opportunities to sin</a:t>
            </a:r>
          </a:p>
          <a:p>
            <a:r>
              <a:rPr lang="en-US" b="1" dirty="0" smtClean="0"/>
              <a:t>Exercise self-control</a:t>
            </a:r>
          </a:p>
          <a:p>
            <a:r>
              <a:rPr lang="en-US" b="1" dirty="0" smtClean="0"/>
              <a:t>Obtain forgiveness when we stumble</a:t>
            </a:r>
          </a:p>
          <a:p>
            <a:r>
              <a:rPr lang="en-US" b="1" dirty="0" smtClean="0"/>
              <a:t>Be active in doing good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 smtClean="0"/>
              <a:t>We must enthusiastically and actively seek to avoid sin!  Sin leads to spiritual disease and death.  If we avoid sin, we will receive the crown of life.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How Do We Overcome Sin?</a:t>
            </a:r>
            <a:br>
              <a:rPr lang="en-US" sz="3600" b="1" dirty="0" smtClean="0"/>
            </a:br>
            <a:r>
              <a:rPr lang="en-US" sz="3600" dirty="0" smtClean="0"/>
              <a:t>(Revelation 21:7)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155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Explain why it is not enough to just get baptized, and initially to have your sins washed away.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Discuss some places, types of people, and activities that Christians should avoid in order to stay away from temptation and sin.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Discuss Romans 12:1-2.  What does it mean to be “transformed by the renewing of your mind?”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6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/>
              <a:t>A disciple is not above his teacher, but everyone who is perfectly trained will be like his teacher.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5638800" cy="1054250"/>
          </a:xfrm>
        </p:spPr>
        <p:txBody>
          <a:bodyPr/>
          <a:lstStyle/>
          <a:p>
            <a:pPr algn="l"/>
            <a:r>
              <a:rPr lang="en-US" dirty="0" smtClean="0"/>
              <a:t>Luke 6:40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04800"/>
            <a:ext cx="2057400" cy="136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6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r>
              <a:rPr lang="en-US" b="1" dirty="0" smtClean="0"/>
              <a:t>Acts 8:5-24</a:t>
            </a:r>
          </a:p>
          <a:p>
            <a:pPr lvl="1"/>
            <a:r>
              <a:rPr lang="en-US" dirty="0" smtClean="0"/>
              <a:t>Heard the gospel and gave up his sin</a:t>
            </a:r>
          </a:p>
          <a:p>
            <a:pPr lvl="1"/>
            <a:r>
              <a:rPr lang="en-US" dirty="0" smtClean="0"/>
              <a:t>However, later tempted by Satan and he faltered.</a:t>
            </a:r>
          </a:p>
          <a:p>
            <a:pPr lvl="1"/>
            <a:r>
              <a:rPr lang="en-US" dirty="0" smtClean="0"/>
              <a:t>Note:  His sin was similar to what characterized his life before becoming a Christian</a:t>
            </a:r>
          </a:p>
          <a:p>
            <a:pPr lvl="1"/>
            <a:r>
              <a:rPr lang="en-US" dirty="0" smtClean="0"/>
              <a:t>Repentance and prayer brought reconciliation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sz="3600" dirty="0" smtClean="0"/>
              <a:t>Character Study – Simon the Sorcerer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926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001000" cy="2265382"/>
          </a:xfrm>
        </p:spPr>
        <p:txBody>
          <a:bodyPr/>
          <a:lstStyle/>
          <a:p>
            <a:r>
              <a:rPr lang="en-US" sz="8000" dirty="0" smtClean="0">
                <a:latin typeface="SwingSet BB" pitchFamily="34" charset="0"/>
              </a:rPr>
              <a:t>Walking With God</a:t>
            </a:r>
            <a:br>
              <a:rPr lang="en-US" sz="8000" dirty="0" smtClean="0">
                <a:latin typeface="SwingSet BB" pitchFamily="34" charset="0"/>
              </a:rPr>
            </a:br>
            <a:r>
              <a:rPr lang="en-US" sz="6000" dirty="0" smtClean="0">
                <a:solidFill>
                  <a:schemeClr val="accent3"/>
                </a:solidFill>
                <a:latin typeface="SwingSet BB" pitchFamily="34" charset="0"/>
              </a:rPr>
              <a:t>Activists of Godliness</a:t>
            </a:r>
            <a:endParaRPr lang="en-US" sz="6000" dirty="0">
              <a:solidFill>
                <a:schemeClr val="accent3"/>
              </a:solidFill>
              <a:latin typeface="SwingSet B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581400"/>
            <a:ext cx="4419600" cy="2514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Friday</a:t>
            </a:r>
          </a:p>
          <a:p>
            <a:endParaRPr lang="en-US" sz="1200" b="1" dirty="0" smtClean="0"/>
          </a:p>
          <a:p>
            <a:r>
              <a:rPr lang="en-US" sz="3200" dirty="0" smtClean="0"/>
              <a:t>Our dedication to the cause of the Lord is seen in our diligence!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400"/>
            <a:ext cx="3116680" cy="229985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715978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6481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We are saved by the Grace of God</a:t>
            </a:r>
          </a:p>
          <a:p>
            <a:pPr lvl="1"/>
            <a:r>
              <a:rPr lang="en-US" dirty="0" smtClean="0"/>
              <a:t>God sent His Son (John 3:16); grace teaches us to live active lives of godliness (Tit. 2:11-12).</a:t>
            </a:r>
          </a:p>
          <a:p>
            <a:r>
              <a:rPr lang="en-US" sz="2800" b="1" dirty="0" smtClean="0"/>
              <a:t>Good works do not earn us salvation</a:t>
            </a:r>
          </a:p>
          <a:p>
            <a:pPr lvl="1"/>
            <a:r>
              <a:rPr lang="en-US" dirty="0" smtClean="0"/>
              <a:t>Refusal, however, can cause condemnation (James 4:17)</a:t>
            </a:r>
          </a:p>
          <a:p>
            <a:r>
              <a:rPr lang="en-US" sz="2800" b="1" dirty="0" smtClean="0"/>
              <a:t>Good works bring God glory </a:t>
            </a:r>
            <a:r>
              <a:rPr lang="en-US" sz="2800" dirty="0" smtClean="0"/>
              <a:t>(Matt. 5:16)</a:t>
            </a:r>
          </a:p>
          <a:p>
            <a:pPr lvl="1"/>
            <a:r>
              <a:rPr lang="en-US" dirty="0" smtClean="0"/>
              <a:t>Verifies our faith (James 2:14-17)</a:t>
            </a:r>
          </a:p>
          <a:p>
            <a:pPr lvl="1"/>
            <a:r>
              <a:rPr lang="en-US" dirty="0" smtClean="0"/>
              <a:t>We emulate Jesus! (Luke 6:46; cf. Acts 10:38)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2:8-10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4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876800"/>
          </a:xfrm>
        </p:spPr>
        <p:txBody>
          <a:bodyPr>
            <a:normAutofit/>
          </a:bodyPr>
          <a:lstStyle/>
          <a:p>
            <a:r>
              <a:rPr lang="en-US" b="1" dirty="0" smtClean="0"/>
              <a:t>Spiritual work that can be done</a:t>
            </a:r>
          </a:p>
          <a:p>
            <a:pPr lvl="1"/>
            <a:r>
              <a:rPr lang="en-US" dirty="0" smtClean="0"/>
              <a:t>Tell others about Jesus (1 Pet. 2:9-10; 3:15)</a:t>
            </a:r>
          </a:p>
          <a:p>
            <a:pPr lvl="1"/>
            <a:r>
              <a:rPr lang="en-US" dirty="0" smtClean="0"/>
              <a:t>Encourage Christians (Heb. 3:12-13; 10:24-25)</a:t>
            </a:r>
          </a:p>
          <a:p>
            <a:pPr lvl="1"/>
            <a:r>
              <a:rPr lang="en-US" dirty="0" smtClean="0"/>
              <a:t>Restore weak brethren (Galatians 6:1-2)</a:t>
            </a:r>
          </a:p>
          <a:p>
            <a:r>
              <a:rPr lang="en-US" b="1" dirty="0" smtClean="0"/>
              <a:t>Physical help can be given</a:t>
            </a:r>
          </a:p>
          <a:p>
            <a:pPr lvl="1"/>
            <a:r>
              <a:rPr lang="en-US" dirty="0" smtClean="0"/>
              <a:t>Benevolence (Luke 10:30-37)</a:t>
            </a:r>
          </a:p>
          <a:p>
            <a:pPr lvl="1"/>
            <a:r>
              <a:rPr lang="en-US" dirty="0" smtClean="0"/>
              <a:t>Hospitality (1 Pet. 4:7-9); </a:t>
            </a:r>
          </a:p>
          <a:p>
            <a:pPr lvl="1"/>
            <a:r>
              <a:rPr lang="en-US" dirty="0" smtClean="0"/>
              <a:t>Women esp., like </a:t>
            </a:r>
            <a:r>
              <a:rPr lang="en-US" dirty="0" err="1" smtClean="0"/>
              <a:t>Dorcas</a:t>
            </a:r>
            <a:r>
              <a:rPr lang="en-US" dirty="0" smtClean="0"/>
              <a:t>- (Acts 9:36-39)</a:t>
            </a:r>
          </a:p>
          <a:p>
            <a:pPr lvl="1"/>
            <a:r>
              <a:rPr lang="en-US" dirty="0" smtClean="0"/>
              <a:t>The mark of “pure religion” (James 1:27)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What are some good works we can do?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30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799" cy="4571999"/>
          </a:xfrm>
        </p:spPr>
        <p:txBody>
          <a:bodyPr>
            <a:normAutofit/>
          </a:bodyPr>
          <a:lstStyle/>
          <a:p>
            <a:r>
              <a:rPr lang="en-US" b="1" dirty="0" smtClean="0"/>
              <a:t>Worship and exhortation </a:t>
            </a:r>
            <a:r>
              <a:rPr lang="en-US" dirty="0" smtClean="0"/>
              <a:t>(Heb. 10:24-25)</a:t>
            </a:r>
          </a:p>
          <a:p>
            <a:r>
              <a:rPr lang="en-US" b="1" dirty="0" smtClean="0"/>
              <a:t>Lord’s Supper </a:t>
            </a:r>
            <a:r>
              <a:rPr lang="en-US" dirty="0" smtClean="0"/>
              <a:t>(Acts 20:7)</a:t>
            </a:r>
          </a:p>
          <a:p>
            <a:r>
              <a:rPr lang="en-US" b="1" dirty="0" smtClean="0"/>
              <a:t>Submission to elders </a:t>
            </a:r>
            <a:r>
              <a:rPr lang="en-US" dirty="0" smtClean="0"/>
              <a:t>(Hebrews 13:17)</a:t>
            </a:r>
          </a:p>
          <a:p>
            <a:r>
              <a:rPr lang="en-US" dirty="0" smtClean="0"/>
              <a:t>Congregational Work</a:t>
            </a:r>
            <a:endParaRPr lang="en-US" sz="800" dirty="0"/>
          </a:p>
          <a:p>
            <a:pPr lvl="1"/>
            <a:r>
              <a:rPr lang="en-US" dirty="0" smtClean="0"/>
              <a:t>Preach the Gospel (Matthew 28:19-20)</a:t>
            </a:r>
          </a:p>
          <a:p>
            <a:pPr lvl="1"/>
            <a:r>
              <a:rPr lang="en-US" dirty="0" smtClean="0"/>
              <a:t>Edify one another (Ephesians 4:11-16)</a:t>
            </a:r>
          </a:p>
          <a:p>
            <a:pPr lvl="1"/>
            <a:r>
              <a:rPr lang="en-US" dirty="0" smtClean="0"/>
              <a:t>Benevolence to needy saints (1 Cor. 16:1-2)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Congregational Responsibilities</a:t>
            </a:r>
            <a:br>
              <a:rPr lang="en-US" sz="3600" b="1" dirty="0" smtClean="0"/>
            </a:br>
            <a:r>
              <a:rPr lang="en-US" sz="3600" dirty="0" smtClean="0"/>
              <a:t>(Acts 9:26-28)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73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14" y="1727202"/>
            <a:ext cx="8305799" cy="48768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only way a strong church can exist </a:t>
            </a:r>
            <a:r>
              <a:rPr lang="en-US" dirty="0" smtClean="0"/>
              <a:t>(Ephesians 4:15-16)</a:t>
            </a:r>
          </a:p>
          <a:p>
            <a:r>
              <a:rPr lang="en-US" b="1" dirty="0" smtClean="0"/>
              <a:t>Use our abilities, supplied by God          </a:t>
            </a:r>
            <a:r>
              <a:rPr lang="en-US" dirty="0" smtClean="0"/>
              <a:t>(1 Peter 4:10-11)</a:t>
            </a:r>
          </a:p>
          <a:p>
            <a:r>
              <a:rPr lang="en-US" b="1" dirty="0" smtClean="0"/>
              <a:t>Each of us have different gifts and abilities </a:t>
            </a:r>
            <a:r>
              <a:rPr lang="en-US" dirty="0" smtClean="0"/>
              <a:t>(Romans 12:3-8)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sz="2800" dirty="0" smtClean="0"/>
              <a:t>It is not enough to stay away from sin, we must actively work for God, both as individuals, and as a congregation of Christians.  What can you do?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smtClean="0"/>
              <a:t>Every </a:t>
            </a:r>
            <a:r>
              <a:rPr lang="en-US" sz="3600" b="1" smtClean="0"/>
              <a:t>Christian </a:t>
            </a:r>
            <a:r>
              <a:rPr lang="en-US" sz="3600" b="1" dirty="0" smtClean="0"/>
              <a:t>has to do his part!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6518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Explain how good works are not the basis of our salvation, but are still necessary.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3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Give some real life examples of good works we can do.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 smtClean="0"/>
              <a:t>Can a Christian fulfill his obligations to God without being a member of a local church?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r>
              <a:rPr lang="en-US" b="1" dirty="0" smtClean="0"/>
              <a:t>Hebrews 11</a:t>
            </a:r>
          </a:p>
          <a:p>
            <a:pPr lvl="1"/>
            <a:r>
              <a:rPr lang="en-US" dirty="0" smtClean="0"/>
              <a:t>The patriarchs proved their faith by their active response to God’s commands</a:t>
            </a:r>
          </a:p>
          <a:p>
            <a:pPr lvl="1"/>
            <a:r>
              <a:rPr lang="en-US" dirty="0" smtClean="0"/>
              <a:t>We can parallel Hebrews 11, and James 2, with regard to the examples of Abraham &amp; </a:t>
            </a:r>
            <a:r>
              <a:rPr lang="en-US" dirty="0" err="1" smtClean="0"/>
              <a:t>Rahab</a:t>
            </a:r>
            <a:endParaRPr lang="en-US" dirty="0" smtClean="0"/>
          </a:p>
          <a:p>
            <a:pPr lvl="1"/>
            <a:r>
              <a:rPr lang="en-US" dirty="0" smtClean="0"/>
              <a:t>Both of these were proven to have faith when they responded obediently to God.  (Justified by faith / Justified </a:t>
            </a:r>
            <a:r>
              <a:rPr lang="en-US" smtClean="0"/>
              <a:t>by works)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8305800" cy="1054250"/>
          </a:xfrm>
        </p:spPr>
        <p:txBody>
          <a:bodyPr/>
          <a:lstStyle/>
          <a:p>
            <a:r>
              <a:rPr lang="en-US" sz="3600" dirty="0" smtClean="0"/>
              <a:t>Character Study – The Patriarchs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592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05000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/>
              <a:t>For whom He foreknew, He also predestined </a:t>
            </a:r>
            <a:r>
              <a:rPr lang="en-US" i="1" dirty="0"/>
              <a:t>to be</a:t>
            </a:r>
            <a:r>
              <a:rPr lang="en-US" dirty="0"/>
              <a:t> </a:t>
            </a:r>
            <a:r>
              <a:rPr lang="en-US" u="sng" dirty="0"/>
              <a:t>conformed to the image of His Son</a:t>
            </a:r>
            <a:r>
              <a:rPr lang="en-US" dirty="0"/>
              <a:t>, that He might be the firstborn among many brethren</a:t>
            </a:r>
            <a:r>
              <a:rPr lang="en-US" dirty="0" smtClean="0"/>
              <a:t>.</a:t>
            </a:r>
          </a:p>
          <a:p>
            <a:pPr marL="0" indent="515938">
              <a:buNone/>
            </a:pPr>
            <a:endParaRPr lang="en-US" dirty="0"/>
          </a:p>
          <a:p>
            <a:pPr marL="0" indent="515938" algn="r">
              <a:buNone/>
            </a:pPr>
            <a:r>
              <a:rPr lang="en-US" b="1" dirty="0" smtClean="0"/>
              <a:t>Those who belong to Jesus</a:t>
            </a:r>
            <a:br>
              <a:rPr lang="en-US" b="1" dirty="0" smtClean="0"/>
            </a:br>
            <a:r>
              <a:rPr lang="en-US" b="1" dirty="0" smtClean="0"/>
              <a:t>will be like Him!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5638800" cy="1054250"/>
          </a:xfrm>
        </p:spPr>
        <p:txBody>
          <a:bodyPr/>
          <a:lstStyle/>
          <a:p>
            <a:pPr algn="l"/>
            <a:r>
              <a:rPr lang="en-US" dirty="0" smtClean="0"/>
              <a:t>Romans 8:29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04800"/>
            <a:ext cx="2057400" cy="136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4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Picture is of Jesus as the vine, his followers as the branches.</a:t>
            </a:r>
          </a:p>
          <a:p>
            <a:pPr lvl="1"/>
            <a:r>
              <a:rPr lang="en-US" dirty="0" smtClean="0"/>
              <a:t>A true disciple will bear fruit for the Master</a:t>
            </a:r>
          </a:p>
          <a:p>
            <a:pPr lvl="1"/>
            <a:r>
              <a:rPr lang="en-US" dirty="0" smtClean="0"/>
              <a:t>(Our study this week is designed to help us become true disciples)</a:t>
            </a:r>
          </a:p>
          <a:p>
            <a:pPr lvl="1"/>
            <a:r>
              <a:rPr lang="en-US" dirty="0" smtClean="0"/>
              <a:t>Jesus will help us (vs. 2)</a:t>
            </a:r>
          </a:p>
          <a:p>
            <a:pPr lvl="1"/>
            <a:r>
              <a:rPr lang="en-US" dirty="0" smtClean="0"/>
              <a:t>We must work hard and diligently (2,6)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15:1-8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4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Put Jesus first </a:t>
            </a:r>
            <a:r>
              <a:rPr lang="en-US" dirty="0" smtClean="0"/>
              <a:t>(26; Luke 9:23-25)</a:t>
            </a:r>
          </a:p>
          <a:p>
            <a:r>
              <a:rPr lang="en-US" b="1" dirty="0" smtClean="0"/>
              <a:t>Be willing to suffer </a:t>
            </a:r>
            <a:r>
              <a:rPr lang="en-US" dirty="0" smtClean="0"/>
              <a:t>(27; 2 Timothy 3:12)</a:t>
            </a:r>
          </a:p>
          <a:p>
            <a:r>
              <a:rPr lang="en-US" b="1" dirty="0" smtClean="0"/>
              <a:t>Forsake all to follow Him </a:t>
            </a:r>
            <a:r>
              <a:rPr lang="en-US" dirty="0" smtClean="0"/>
              <a:t>(33)</a:t>
            </a:r>
          </a:p>
          <a:p>
            <a:pPr lvl="1"/>
            <a:r>
              <a:rPr lang="en-US" dirty="0" smtClean="0"/>
              <a:t>This means that Jesus is King and Lord</a:t>
            </a:r>
          </a:p>
          <a:p>
            <a:pPr lvl="1"/>
            <a:r>
              <a:rPr lang="en-US" dirty="0" smtClean="0"/>
              <a:t>Not:  money, family, or self.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3000" b="1" dirty="0" smtClean="0"/>
              <a:t>Jesus doesn’t try to attract people who are only interested.  He wants dedicated students!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What Jesus Requires of His Students</a:t>
            </a:r>
            <a:br>
              <a:rPr lang="en-US" sz="3600" b="1" dirty="0" smtClean="0"/>
            </a:br>
            <a:r>
              <a:rPr lang="en-US" sz="3600" dirty="0" smtClean="0"/>
              <a:t>(Luke 14:25-35)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67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305799" cy="4419601"/>
          </a:xfrm>
        </p:spPr>
        <p:txBody>
          <a:bodyPr/>
          <a:lstStyle/>
          <a:p>
            <a:pPr marL="0" indent="515938">
              <a:buNone/>
            </a:pPr>
            <a:r>
              <a:rPr lang="en-US" dirty="0"/>
              <a:t>Enter by the narrow gate; for wide </a:t>
            </a:r>
            <a:r>
              <a:rPr lang="en-US" i="1" dirty="0"/>
              <a:t>is</a:t>
            </a:r>
            <a:r>
              <a:rPr lang="en-US" dirty="0"/>
              <a:t> the gate and broad </a:t>
            </a:r>
            <a:r>
              <a:rPr lang="en-US" i="1" dirty="0"/>
              <a:t>is</a:t>
            </a:r>
            <a:r>
              <a:rPr lang="en-US" dirty="0"/>
              <a:t> the way that leads to destruction, and there are many who go in by it. </a:t>
            </a:r>
            <a:r>
              <a:rPr lang="en-US" baseline="30000" dirty="0"/>
              <a:t>14 </a:t>
            </a:r>
            <a:r>
              <a:rPr lang="en-US" dirty="0" smtClean="0"/>
              <a:t>Because </a:t>
            </a:r>
            <a:r>
              <a:rPr lang="en-US" dirty="0"/>
              <a:t>narrow </a:t>
            </a:r>
            <a:r>
              <a:rPr lang="en-US" i="1" dirty="0"/>
              <a:t>is</a:t>
            </a:r>
            <a:r>
              <a:rPr lang="en-US" dirty="0"/>
              <a:t> the gate and difficult </a:t>
            </a:r>
            <a:r>
              <a:rPr lang="en-US" i="1" dirty="0"/>
              <a:t>is</a:t>
            </a:r>
            <a:r>
              <a:rPr lang="en-US" dirty="0"/>
              <a:t> the way which leads to life, and there are few who find 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0038"/>
            <a:ext cx="5638800" cy="1054250"/>
          </a:xfrm>
        </p:spPr>
        <p:txBody>
          <a:bodyPr/>
          <a:lstStyle/>
          <a:p>
            <a:pPr algn="l"/>
            <a:r>
              <a:rPr lang="en-US" dirty="0" smtClean="0"/>
              <a:t>Matthew 7:13-14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04800"/>
            <a:ext cx="2057400" cy="136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2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 learn </a:t>
            </a:r>
            <a:r>
              <a:rPr lang="en-US" dirty="0" smtClean="0"/>
              <a:t>(cf. Romans 1:16)</a:t>
            </a:r>
          </a:p>
          <a:p>
            <a:r>
              <a:rPr lang="en-US" b="1" dirty="0" smtClean="0"/>
              <a:t>Initial obedience </a:t>
            </a:r>
            <a:r>
              <a:rPr lang="en-US" dirty="0" smtClean="0"/>
              <a:t>(incl. baptism, vs. 19)</a:t>
            </a:r>
          </a:p>
          <a:p>
            <a:pPr lvl="1"/>
            <a:r>
              <a:rPr lang="en-US" dirty="0" smtClean="0"/>
              <a:t>Baptism is the act that puts us in contact with the blood of Jesus, bringing forgiveness (cf. Acts 2:38; Acts 22:16)</a:t>
            </a:r>
          </a:p>
          <a:p>
            <a:pPr lvl="1"/>
            <a:r>
              <a:rPr lang="en-US" dirty="0" smtClean="0"/>
              <a:t>Preceded by faith, repentance, confession (cf. Acts 2:36-38; 8:36-38)</a:t>
            </a:r>
          </a:p>
          <a:p>
            <a:r>
              <a:rPr lang="en-US" b="1" dirty="0" smtClean="0"/>
              <a:t>Continued Obedience </a:t>
            </a:r>
            <a:r>
              <a:rPr lang="en-US" dirty="0" smtClean="0"/>
              <a:t>(20)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2558"/>
            <a:ext cx="8610600" cy="1054250"/>
          </a:xfrm>
        </p:spPr>
        <p:txBody>
          <a:bodyPr/>
          <a:lstStyle/>
          <a:p>
            <a:r>
              <a:rPr lang="en-US" sz="3600" b="1" dirty="0" smtClean="0"/>
              <a:t>How Do We Become a Student?</a:t>
            </a:r>
            <a:br>
              <a:rPr lang="en-US" sz="3600" b="1" dirty="0" smtClean="0"/>
            </a:br>
            <a:r>
              <a:rPr lang="en-US" sz="3600" dirty="0" smtClean="0"/>
              <a:t>(Matthew 28:18-20)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471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791</TotalTime>
  <Words>2108</Words>
  <Application>Microsoft Office PowerPoint</Application>
  <PresentationFormat>On-screen Show (4:3)</PresentationFormat>
  <Paragraphs>229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Book Antiqua</vt:lpstr>
      <vt:lpstr>Wingdings</vt:lpstr>
      <vt:lpstr>SwingSet BB</vt:lpstr>
      <vt:lpstr>Hardcover</vt:lpstr>
      <vt:lpstr>Walking With God</vt:lpstr>
      <vt:lpstr>Walking With God Students of the Master</vt:lpstr>
      <vt:lpstr>Matthew 28:18-20</vt:lpstr>
      <vt:lpstr>Luke 6:40</vt:lpstr>
      <vt:lpstr>Romans 8:29</vt:lpstr>
      <vt:lpstr>John 15:1-8</vt:lpstr>
      <vt:lpstr>What Jesus Requires of His Students (Luke 14:25-35)</vt:lpstr>
      <vt:lpstr>Matthew 7:13-14</vt:lpstr>
      <vt:lpstr>How Do We Become a Student? (Matthew 28:18-20)</vt:lpstr>
      <vt:lpstr>The Blessings of Discipleship</vt:lpstr>
      <vt:lpstr>Discussion Question</vt:lpstr>
      <vt:lpstr>Discussion Question</vt:lpstr>
      <vt:lpstr>Discussion Question</vt:lpstr>
      <vt:lpstr>Character Study - Paul</vt:lpstr>
      <vt:lpstr>Walking With God Worshippers of God</vt:lpstr>
      <vt:lpstr>John 4:21-24</vt:lpstr>
      <vt:lpstr>How do we know our worship is pleasing to God?</vt:lpstr>
      <vt:lpstr>Worshipping God (Psalm 95:1-7)</vt:lpstr>
      <vt:lpstr>Discussion Question</vt:lpstr>
      <vt:lpstr>Discussion Question</vt:lpstr>
      <vt:lpstr>Discussion Question</vt:lpstr>
      <vt:lpstr>Character Study - Daniel</vt:lpstr>
      <vt:lpstr>Walking With God Specialists of the Great Physician</vt:lpstr>
      <vt:lpstr>Luke 5:27-32</vt:lpstr>
      <vt:lpstr>Bible Study is Important! (2 Timothy 3:16-17)</vt:lpstr>
      <vt:lpstr>Practical Suggestions for Bible Study</vt:lpstr>
      <vt:lpstr>We Must Train Ourselves to Grow Stronger! (2 Peter 1:5-7)</vt:lpstr>
      <vt:lpstr>Conclusion</vt:lpstr>
      <vt:lpstr>Discussion Question</vt:lpstr>
      <vt:lpstr>Discussion Question</vt:lpstr>
      <vt:lpstr>Discussion Question</vt:lpstr>
      <vt:lpstr>Character Study – Hebrew Christians</vt:lpstr>
      <vt:lpstr>Walking With God Enthusiasts of Spiritual Health</vt:lpstr>
      <vt:lpstr>1 John 1:5-10</vt:lpstr>
      <vt:lpstr>How Does Sin Develop? (James 1:12-15)</vt:lpstr>
      <vt:lpstr>How Do We Overcome Sin? (Revelation 21:7)</vt:lpstr>
      <vt:lpstr>Discussion Question</vt:lpstr>
      <vt:lpstr>Discussion Question</vt:lpstr>
      <vt:lpstr>Discussion Question</vt:lpstr>
      <vt:lpstr>Character Study – Simon the Sorcerer</vt:lpstr>
      <vt:lpstr>Walking With God Activists of Godliness</vt:lpstr>
      <vt:lpstr>Ephesians 2:8-10</vt:lpstr>
      <vt:lpstr>What are some good works we can do?</vt:lpstr>
      <vt:lpstr>Congregational Responsibilities (Acts 9:26-28)</vt:lpstr>
      <vt:lpstr>Every Christian has to do his part!</vt:lpstr>
      <vt:lpstr>Discussion Question</vt:lpstr>
      <vt:lpstr>Discussion Question</vt:lpstr>
      <vt:lpstr>Discussion Question</vt:lpstr>
      <vt:lpstr>Character Study – The Patriarchs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Walking With God</dc:title>
  <dc:creator>Stan</dc:creator>
  <cp:lastModifiedBy>Stan</cp:lastModifiedBy>
  <cp:revision>40</cp:revision>
  <dcterms:created xsi:type="dcterms:W3CDTF">2012-06-18T20:27:07Z</dcterms:created>
  <dcterms:modified xsi:type="dcterms:W3CDTF">2012-06-23T04:09:01Z</dcterms:modified>
</cp:coreProperties>
</file>